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70" r:id="rId6"/>
    <p:sldId id="296" r:id="rId7"/>
    <p:sldId id="297" r:id="rId8"/>
    <p:sldId id="327" r:id="rId9"/>
    <p:sldId id="324" r:id="rId10"/>
    <p:sldId id="298" r:id="rId11"/>
    <p:sldId id="321" r:id="rId12"/>
    <p:sldId id="322" r:id="rId13"/>
    <p:sldId id="299" r:id="rId14"/>
    <p:sldId id="301" r:id="rId15"/>
    <p:sldId id="319" r:id="rId16"/>
    <p:sldId id="320" r:id="rId17"/>
    <p:sldId id="302" r:id="rId18"/>
    <p:sldId id="303" r:id="rId19"/>
    <p:sldId id="304" r:id="rId20"/>
    <p:sldId id="305" r:id="rId21"/>
    <p:sldId id="32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26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41" autoAdjust="0"/>
  </p:normalViewPr>
  <p:slideViewPr>
    <p:cSldViewPr snapToGrid="0">
      <p:cViewPr varScale="1">
        <p:scale>
          <a:sx n="111" d="100"/>
          <a:sy n="111" d="100"/>
        </p:scale>
        <p:origin x="43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3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703FB87-790C-4850-A90C-12C5FF4B94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27921-F9C4-44F3-AC5F-130B6A406C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9275-AFE1-4999-B78A-D0D76B9F2B0B}" type="datetimeFigureOut">
              <a:rPr lang="en-US" smtClean="0"/>
              <a:t>4/14/2020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5E047-F1CB-4066-A459-9EDC95F2E6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77EF5-5277-4BAF-8BB4-2E02103988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68C69-0C3E-40A2-B4A0-B2C8B71D8E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86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ADD7A-FE61-48EE-BE0E-8546E5401374}" type="datetimeFigureOut">
              <a:rPr lang="en-US" smtClean="0"/>
              <a:t>4/14/2020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00EEB-8338-48D7-8EE8-EE0082EF76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70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38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30D32A-359B-41BB-9746-2CF3A21EE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96" y="1777701"/>
            <a:ext cx="11904453" cy="3329581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МЕТОДОЛОГИЈА ПИСАЊА НАУЧОГ РАДА/ДОКТОРСКЕ ДИСЕРТАЦИЈЕ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CA222A-88BC-48F4-9AE8-2115B7D1E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171" y="5551931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sr-Cyrl-R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ПРОФ. ДР  ДРАГЧЕ РАДОВАНОВИЋ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8E9D62-7BA3-4D5E-8915-0D0E8661E3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000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9ED9AD-8952-4F70-9A19-CFA0EA91E38D}"/>
              </a:ext>
            </a:extLst>
          </p:cNvPr>
          <p:cNvSpPr/>
          <p:nvPr/>
        </p:nvSpPr>
        <p:spPr>
          <a:xfrm>
            <a:off x="1112807" y="1396135"/>
            <a:ext cx="9773727" cy="1264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Предговор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списак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списак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скраћеница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уобичајено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коначно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предаје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структуриран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аспекте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417476-F960-4B9A-A9DC-6C392A8A249D}"/>
              </a:ext>
            </a:extLst>
          </p:cNvPr>
          <p:cNvSpPr/>
          <p:nvPr/>
        </p:nvSpPr>
        <p:spPr>
          <a:xfrm>
            <a:off x="1112806" y="3050118"/>
            <a:ext cx="9773727" cy="3156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центриран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фонта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једна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фонта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квалификације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назив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предаје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Коначно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образац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подноси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година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подношења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уписују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Графички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дизајн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кључан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привлачити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визуелни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смисао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оцењивача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пратити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аутентичности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потписана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пријављени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оригинални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прикупљен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сврху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изјављује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претходно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другој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академској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институцији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A2376C-D0DD-4A11-A7B1-83FEC7838687}"/>
              </a:ext>
            </a:extLst>
          </p:cNvPr>
          <p:cNvSpPr/>
          <p:nvPr/>
        </p:nvSpPr>
        <p:spPr>
          <a:xfrm>
            <a:off x="5299724" y="279579"/>
            <a:ext cx="1592552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Почетни део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0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04AAB1-E0A1-4CAB-81F4-090F870A772E}"/>
              </a:ext>
            </a:extLst>
          </p:cNvPr>
          <p:cNvSpPr/>
          <p:nvPr/>
        </p:nvSpPr>
        <p:spPr>
          <a:xfrm>
            <a:off x="182592" y="2487168"/>
            <a:ext cx="11826815" cy="255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такстивно наведене наслове делова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пододељке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заједно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одговарајућим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бројевима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мањих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буде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видљива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употребом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увлачења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предговора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нумерисане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римским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бројевима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r-Latn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I, II, III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преостали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нумерисани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арапским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бројевима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(1, 2, 3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укључена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предговора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Софтверски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докумената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омогућавају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употребу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заглавља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важношћу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завршено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софтвер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аутоматски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додаје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04DBB9-CD67-4233-A5B8-5947D1407D18}"/>
              </a:ext>
            </a:extLst>
          </p:cNvPr>
          <p:cNvSpPr/>
          <p:nvPr/>
        </p:nvSpPr>
        <p:spPr>
          <a:xfrm>
            <a:off x="5016729" y="282364"/>
            <a:ext cx="2158540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 - структура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590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1C7515-94FD-4470-9716-248475383B0B}"/>
              </a:ext>
            </a:extLst>
          </p:cNvPr>
          <p:cNvSpPr/>
          <p:nvPr/>
        </p:nvSpPr>
        <p:spPr>
          <a:xfrm>
            <a:off x="393939" y="2011570"/>
            <a:ext cx="11404121" cy="206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арапским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бројевима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редоследом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појављивања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заједно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одговарајућим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Софтвер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аутоматски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креирати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скраћеница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читаоцу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освежи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памћење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Скраћенице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исписане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приликом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поменуте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DD36DC-F460-4BE1-A4B1-6C787F9459D1}"/>
              </a:ext>
            </a:extLst>
          </p:cNvPr>
          <p:cNvSpPr/>
          <p:nvPr/>
        </p:nvSpPr>
        <p:spPr>
          <a:xfrm>
            <a:off x="5016729" y="282364"/>
            <a:ext cx="2158540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Садржај - структура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00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D593C5-BF4B-4ACE-9717-67072699384A}"/>
              </a:ext>
            </a:extLst>
          </p:cNvPr>
          <p:cNvSpPr/>
          <p:nvPr/>
        </p:nvSpPr>
        <p:spPr>
          <a:xfrm>
            <a:off x="398253" y="1972003"/>
            <a:ext cx="11395494" cy="275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Захвалности и посвете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Најважније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људи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Прв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захвалност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наравно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доделити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појединцима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помагали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подржавали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менторе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а,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ментор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е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саветнике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а.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поменути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финансијска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уобичајено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захвалити се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'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помирили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' с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емоционалним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променама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прате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израду диесртације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породица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пријатељи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повремено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кућни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љубимац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385BDE-9CF7-4B4B-B0AC-91DF224BC874}"/>
              </a:ext>
            </a:extLst>
          </p:cNvPr>
          <p:cNvSpPr/>
          <p:nvPr/>
        </p:nvSpPr>
        <p:spPr>
          <a:xfrm>
            <a:off x="4941615" y="282364"/>
            <a:ext cx="2308774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Захвалност и посвета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203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DBEECD-1527-40F6-A181-97F42042D130}"/>
              </a:ext>
            </a:extLst>
          </p:cNvPr>
          <p:cNvSpPr/>
          <p:nvPr/>
        </p:nvSpPr>
        <p:spPr>
          <a:xfrm>
            <a:off x="431321" y="1997838"/>
            <a:ext cx="113609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формално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рис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позадином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закључцима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Прихватљиво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структурисани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апстракт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варира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углавном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износи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400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никакви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урађено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?“ "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урађено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?" "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?" "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урађено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?" "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?" "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?"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B0C98F-ACE4-4177-BDBF-AFFDEB6CADBE}"/>
              </a:ext>
            </a:extLst>
          </p:cNvPr>
          <p:cNvSpPr/>
          <p:nvPr/>
        </p:nvSpPr>
        <p:spPr>
          <a:xfrm>
            <a:off x="5526142" y="308243"/>
            <a:ext cx="1171346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Сажетак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23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3E4D33-0D46-4F20-8D21-AF3B6852A460}"/>
              </a:ext>
            </a:extLst>
          </p:cNvPr>
          <p:cNvSpPr/>
          <p:nvPr/>
        </p:nvSpPr>
        <p:spPr>
          <a:xfrm>
            <a:off x="320615" y="1311215"/>
            <a:ext cx="11550769" cy="4752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позадина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објашњава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концизан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Контекст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образложење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извођење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утврдити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сврху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спровођења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базичан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спроведеног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процењивање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параметара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Потпуна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детаљна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довољна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омогући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илуструје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најважније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подацима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датим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остатку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утврђене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EAC9DD-50F0-4BC2-BFCE-F5D6028CCED3}"/>
              </a:ext>
            </a:extLst>
          </p:cNvPr>
          <p:cNvSpPr/>
          <p:nvPr/>
        </p:nvSpPr>
        <p:spPr>
          <a:xfrm>
            <a:off x="5189052" y="282364"/>
            <a:ext cx="1813895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тезе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35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2D28C0-562B-4BB0-BAE9-399A61563190}"/>
              </a:ext>
            </a:extLst>
          </p:cNvPr>
          <p:cNvSpPr/>
          <p:nvPr/>
        </p:nvSpPr>
        <p:spPr>
          <a:xfrm>
            <a:off x="333554" y="1419229"/>
            <a:ext cx="11524891" cy="463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започети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сцену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релевантну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мотивише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читаоца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проучавани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подвлачећи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изабране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завршавајући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поглавље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поглавље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Следеће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поглавље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обухвати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Извођење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сматрати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застрашујућим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подручје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опсежно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врши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релативно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раној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изведе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каснијим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фазама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свеобухватнији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унутар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расположивог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детаљно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опише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још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постављајући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темеље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рационалност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оправданост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дефинисању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хипотезе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бавити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довољно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облику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прецизности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покаже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разумевање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значаја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публикација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тренутне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Кандидат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идентификовао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сличности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истакнуо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слабости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6D7018-051B-49AE-B2ED-D7E5B2A5EA21}"/>
              </a:ext>
            </a:extLst>
          </p:cNvPr>
          <p:cNvSpPr/>
          <p:nvPr/>
        </p:nvSpPr>
        <p:spPr>
          <a:xfrm>
            <a:off x="4367357" y="282364"/>
            <a:ext cx="3457293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 – ПРЕГЛЕД ЛИТЕРАТУРЕ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55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BC0EC2-D1BF-487A-8163-130BC4745EC7}"/>
              </a:ext>
            </a:extLst>
          </p:cNvPr>
          <p:cNvSpPr/>
          <p:nvPr/>
        </p:nvSpPr>
        <p:spPr>
          <a:xfrm>
            <a:off x="208471" y="2141900"/>
            <a:ext cx="11775057" cy="1959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највеће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састављању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избегла преопширност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састављање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Генерално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цитирани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примарни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избегло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тумачења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људи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Прелиминарни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завршен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него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утврди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редлог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дефиниција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хипотезе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заснивати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297EBC-F033-4F79-8128-506016FC8F44}"/>
              </a:ext>
            </a:extLst>
          </p:cNvPr>
          <p:cNvSpPr/>
          <p:nvPr/>
        </p:nvSpPr>
        <p:spPr>
          <a:xfrm>
            <a:off x="4367357" y="282364"/>
            <a:ext cx="3457293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 – ПРЕГЛЕД ЛИТЕРАТУРЕ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16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BAE11C-8A9D-4DE4-BCF2-1B62386FC656}"/>
              </a:ext>
            </a:extLst>
          </p:cNvPr>
          <p:cNvSpPr/>
          <p:nvPr/>
        </p:nvSpPr>
        <p:spPr>
          <a:xfrm>
            <a:off x="368061" y="1606985"/>
            <a:ext cx="11455878" cy="3248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међутим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ажурирати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накнадно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релевантни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подношења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испитивања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радне верзије дисертације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применљиво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временском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олакшавање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спровођење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претраге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тратегију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претраживачи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термини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претрагу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критеријуми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искључење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алате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аналитичк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поређење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релевантне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поднаслове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олакша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орисно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огледати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поднаслове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расправи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олакшава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повратком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једног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D06423-0930-4B41-A047-08E432A4F9CE}"/>
              </a:ext>
            </a:extLst>
          </p:cNvPr>
          <p:cNvSpPr/>
          <p:nvPr/>
        </p:nvSpPr>
        <p:spPr>
          <a:xfrm>
            <a:off x="4367357" y="282364"/>
            <a:ext cx="3457293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 – ПРЕГЛЕД ЛИТЕРАТУРЕ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43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9689DF-8397-42AC-A777-5C60993A33B3}"/>
              </a:ext>
            </a:extLst>
          </p:cNvPr>
          <p:cNvSpPr/>
          <p:nvPr/>
        </p:nvSpPr>
        <p:spPr>
          <a:xfrm>
            <a:off x="372374" y="1440258"/>
            <a:ext cx="11447252" cy="4365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осигурање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здраве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пажљиво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Идентификовани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кључни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аспекти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дефинисани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кључни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појмови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Објашњена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примарна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рецензираних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путовања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сопственим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вреднује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и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Идентификована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подручја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8EA297-3148-439E-912C-77D97F1E5714}"/>
              </a:ext>
            </a:extLst>
          </p:cNvPr>
          <p:cNvSpPr/>
          <p:nvPr/>
        </p:nvSpPr>
        <p:spPr>
          <a:xfrm>
            <a:off x="3010892" y="360002"/>
            <a:ext cx="6170215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Контролна листа уводног дела – прегледа литературе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09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1CA5CF-FC21-436E-A6DD-90E5F9B602B7}"/>
              </a:ext>
            </a:extLst>
          </p:cNvPr>
          <p:cNvSpPr/>
          <p:nvPr/>
        </p:nvSpPr>
        <p:spPr>
          <a:xfrm>
            <a:off x="5023302" y="699541"/>
            <a:ext cx="2204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Теза - дефиниција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5E74A5-C592-46D6-85D0-E359427B4300}"/>
              </a:ext>
            </a:extLst>
          </p:cNvPr>
          <p:cNvSpPr/>
          <p:nvPr/>
        </p:nvSpPr>
        <p:spPr>
          <a:xfrm>
            <a:off x="326753" y="1535502"/>
            <a:ext cx="115384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Реч теза је потекла од грчке речи значи „Нешто изнето“. </a:t>
            </a:r>
            <a:r>
              <a:rPr lang="sr-Latn-CS" dirty="0">
                <a:latin typeface="Calibri" panose="020F0502020204030204" pitchFamily="34" charset="0"/>
                <a:cs typeface="Calibri" panose="020F0502020204030204" pitchFamily="34" charset="0"/>
              </a:rPr>
              <a:t>„Дисертација“ долази од латинског диссертатио, што значи „дискурс“.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Можемо то назвати и интелектуалним предлогом. То је састављен документ који приказује истраживања која раде и подносе студенти током периода њиховог академског образовања.</a:t>
            </a:r>
          </a:p>
          <a:p>
            <a:pPr algn="just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Теза садржи све чињенице и бројке, аргументе и сугестије, експерименте и резултате и све остале ствари које су упознати током свог истраживања. Опсег пројекта зависи од природе теме, дубинског истраживања и правила и прописа различитих универзитета.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6BD328-64CA-4F36-8AF2-C2922669025B}"/>
              </a:ext>
            </a:extLst>
          </p:cNvPr>
          <p:cNvSpPr/>
          <p:nvPr/>
        </p:nvSpPr>
        <p:spPr>
          <a:xfrm>
            <a:off x="326753" y="4209691"/>
            <a:ext cx="11538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Окфордском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речнику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дефинисана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дугачак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есеј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дисертација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укључује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написао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кандидат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стицање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универзитетск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171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FED338-3F0A-4BC7-9CE6-741942A2BA87}"/>
              </a:ext>
            </a:extLst>
          </p:cNvPr>
          <p:cNvSpPr/>
          <p:nvPr/>
        </p:nvSpPr>
        <p:spPr>
          <a:xfrm>
            <a:off x="363747" y="2280603"/>
            <a:ext cx="114645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Завршни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хипотезу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дефинисати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пројектом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опште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тичу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укупних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намера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појединачне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постигли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почетку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послужи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континуирана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пројекат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примарним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делокругом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постизања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достизања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20DF31-EBA4-4999-AA8F-D0389AF59885}"/>
              </a:ext>
            </a:extLst>
          </p:cNvPr>
          <p:cNvSpPr/>
          <p:nvPr/>
        </p:nvSpPr>
        <p:spPr>
          <a:xfrm>
            <a:off x="3558448" y="360002"/>
            <a:ext cx="5075108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Уводни део – преглед литературе и циљеви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203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38ED09-47AB-4BA3-B94E-D19596111378}"/>
              </a:ext>
            </a:extLst>
          </p:cNvPr>
          <p:cNvSpPr/>
          <p:nvPr/>
        </p:nvSpPr>
        <p:spPr>
          <a:xfrm>
            <a:off x="363748" y="1984439"/>
            <a:ext cx="11464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и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довољне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поновити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потврдити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детаљан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популација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материјала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дефиниција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заједно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прорачунима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техникама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опремом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калибрационим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графиконима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Критеријуми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искључење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наведени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више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студијских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дијаграма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аналитичке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слеђене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специјализовани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софтвер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непрестано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ажурирати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подузимати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стварна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избе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гавају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пропусти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какв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круцијалн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детаљ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заморних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касниј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фаз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1C531E-A27D-4805-A3D0-FA81C39B5558}"/>
              </a:ext>
            </a:extLst>
          </p:cNvPr>
          <p:cNvSpPr/>
          <p:nvPr/>
        </p:nvSpPr>
        <p:spPr>
          <a:xfrm>
            <a:off x="3913036" y="360002"/>
            <a:ext cx="4365939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Методологија – материјал и методе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69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9D806C-27AD-4C9F-8113-F425F5BBDCEE}"/>
              </a:ext>
            </a:extLst>
          </p:cNvPr>
          <p:cNvSpPr/>
          <p:nvPr/>
        </p:nvSpPr>
        <p:spPr>
          <a:xfrm>
            <a:off x="337868" y="1451631"/>
            <a:ext cx="11516263" cy="3954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потпуно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разумевање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изоставити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приказују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логику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адекватност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детаљно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етичке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људима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животињама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варирају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зависности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Дизајн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Материјали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апарати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поступци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поузданост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Етичка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разматрања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EA18D6-5677-492E-BA40-995F86433EB4}"/>
              </a:ext>
            </a:extLst>
          </p:cNvPr>
          <p:cNvSpPr/>
          <p:nvPr/>
        </p:nvSpPr>
        <p:spPr>
          <a:xfrm>
            <a:off x="3913036" y="360002"/>
            <a:ext cx="4365939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Методологија – материјал и методе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107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E0549C-AA64-426D-B480-F81A5D04FCD6}"/>
              </a:ext>
            </a:extLst>
          </p:cNvPr>
          <p:cNvSpPr/>
          <p:nvPr/>
        </p:nvSpPr>
        <p:spPr>
          <a:xfrm>
            <a:off x="370936" y="1654253"/>
            <a:ext cx="11430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душу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здрав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заједно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интерпретацијама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одређених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средишту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ученичку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логику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извештавања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добијеним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поменути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побољшати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испоруку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Међутим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избегавати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понављање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пружене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графичком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табличном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обухватају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налазе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опште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копијска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података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и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где год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трендови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корелације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25FE42-54DD-41EA-85EF-390D9C65786A}"/>
              </a:ext>
            </a:extLst>
          </p:cNvPr>
          <p:cNvSpPr/>
          <p:nvPr/>
        </p:nvSpPr>
        <p:spPr>
          <a:xfrm>
            <a:off x="5429799" y="360002"/>
            <a:ext cx="1332416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603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0D6F3D-ABC4-4075-AC38-D3E19000212E}"/>
              </a:ext>
            </a:extLst>
          </p:cNvPr>
          <p:cNvSpPr/>
          <p:nvPr/>
        </p:nvSpPr>
        <p:spPr>
          <a:xfrm>
            <a:off x="336430" y="3873260"/>
            <a:ext cx="11568022" cy="15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редослед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редослед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поднаслова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одговарајућем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расправљало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дијабетесу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пратила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гојазност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покривају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дијабетес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дођу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него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покривају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гојазност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олакшати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увид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испитивача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сретан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испитивач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срећном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6E7F20-E820-455E-97F5-9552D6291CD8}"/>
              </a:ext>
            </a:extLst>
          </p:cNvPr>
          <p:cNvSpPr/>
          <p:nvPr/>
        </p:nvSpPr>
        <p:spPr>
          <a:xfrm>
            <a:off x="336430" y="1423735"/>
            <a:ext cx="115191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њих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позивати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једноставне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тумачење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икаквих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нејасних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имајте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испитивачи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слепи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бој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саморазјашњиви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наслов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увек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табеле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самостални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података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Идеално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Приликом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извештавања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статистичкој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резултате и поређења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облику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вредности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утврди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значајна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81AE7E-FF10-4130-A6D8-EBAD36EEF30A}"/>
              </a:ext>
            </a:extLst>
          </p:cNvPr>
          <p:cNvSpPr/>
          <p:nvPr/>
        </p:nvSpPr>
        <p:spPr>
          <a:xfrm>
            <a:off x="5429799" y="360002"/>
            <a:ext cx="1332416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286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BA8AF5-FB87-40B3-A23E-1AE60943E3E6}"/>
              </a:ext>
            </a:extLst>
          </p:cNvPr>
          <p:cNvSpPr/>
          <p:nvPr/>
        </p:nvSpPr>
        <p:spPr>
          <a:xfrm>
            <a:off x="195532" y="1829278"/>
            <a:ext cx="11800936" cy="4045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мисаони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Докторант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дискутује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закључцима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истовремено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разумевање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зашто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такав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формулацију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предлоге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објашњење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суштинског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значаја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упореде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претходним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идеалном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сличну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представљен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увек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изводљиво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сагласности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нескладу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претходним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оправдати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вероватном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разлогу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таквих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објасни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изјаве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запажања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интерпретације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уобичајено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снаге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јасно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идентификована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дискутована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Савршена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понизан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осигурати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почетку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размотрено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задац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утврђени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започињања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9C724F-1911-4045-B3E3-FAAC53A6730E}"/>
              </a:ext>
            </a:extLst>
          </p:cNvPr>
          <p:cNvSpPr/>
          <p:nvPr/>
        </p:nvSpPr>
        <p:spPr>
          <a:xfrm>
            <a:off x="5389724" y="360002"/>
            <a:ext cx="1412567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Дискусија 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52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A4FF0A-3935-4820-8F21-3DB4E2A30F48}"/>
              </a:ext>
            </a:extLst>
          </p:cNvPr>
          <p:cNvSpPr/>
          <p:nvPr/>
        </p:nvSpPr>
        <p:spPr>
          <a:xfrm>
            <a:off x="276045" y="2691441"/>
            <a:ext cx="11568022" cy="166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пружи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читаоцу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поруку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буде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сажет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избегне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понављање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Након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 п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репоруке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даља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применљиво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подршк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потврђивањ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наставк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обављеног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Ниједно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попунити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везаном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покренути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7ED3A9-6818-41A9-929A-E374944C2B8B}"/>
              </a:ext>
            </a:extLst>
          </p:cNvPr>
          <p:cNvSpPr/>
          <p:nvPr/>
        </p:nvSpPr>
        <p:spPr>
          <a:xfrm>
            <a:off x="5411238" y="360002"/>
            <a:ext cx="1369542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Закључак 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120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A8D753-F714-4ACD-B10C-A25626F38DB8}"/>
              </a:ext>
            </a:extLst>
          </p:cNvPr>
          <p:cNvSpPr/>
          <p:nvPr/>
        </p:nvSpPr>
        <p:spPr>
          <a:xfrm>
            <a:off x="329241" y="2458528"/>
            <a:ext cx="11533517" cy="284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Плагијаризам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интерпретацију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генерално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сматра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присвајање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туђег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преносе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плагијаризам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облик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преваре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универзитети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схватају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веома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озбиљно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прихваћено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слон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претходни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људи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сврстао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ширу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пажљив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приписивању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цитирати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податке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узете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парафразирати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лепити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наведени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онлајн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могућности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плагирања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намерно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случајно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обичај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универзитети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захтевају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својих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поднесу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софтверу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службен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ријаве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408317-2E5A-4638-AE1C-DF0D6536D26E}"/>
              </a:ext>
            </a:extLst>
          </p:cNvPr>
          <p:cNvSpPr/>
          <p:nvPr/>
        </p:nvSpPr>
        <p:spPr>
          <a:xfrm>
            <a:off x="4737626" y="360002"/>
            <a:ext cx="2716769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Плагијаризам - савети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235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3A946A-8738-44DD-BCA7-AA8FEAD37313}"/>
              </a:ext>
            </a:extLst>
          </p:cNvPr>
          <p:cNvSpPr/>
          <p:nvPr/>
        </p:nvSpPr>
        <p:spPr>
          <a:xfrm>
            <a:off x="353683" y="2441275"/>
            <a:ext cx="11438625" cy="1264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Библиогрфија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изворе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оквиру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потврђене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цитатима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списком референци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референцирања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најчешћи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референтни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Харвард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Ван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референцирања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Факултета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почетка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наводи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наводи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тачан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object 30">
            <a:extLst>
              <a:ext uri="{FF2B5EF4-FFF2-40B4-BE49-F238E27FC236}">
                <a16:creationId xmlns:a16="http://schemas.microsoft.com/office/drawing/2014/main" id="{8DA439F3-00D3-439E-A1C8-5CEF8A054A89}"/>
              </a:ext>
            </a:extLst>
          </p:cNvPr>
          <p:cNvSpPr/>
          <p:nvPr/>
        </p:nvSpPr>
        <p:spPr>
          <a:xfrm>
            <a:off x="9417916" y="4002280"/>
            <a:ext cx="2374392" cy="21442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E5C5DE-A89E-4846-9C4B-BDAF59F1B9BB}"/>
              </a:ext>
            </a:extLst>
          </p:cNvPr>
          <p:cNvSpPr/>
          <p:nvPr/>
        </p:nvSpPr>
        <p:spPr>
          <a:xfrm>
            <a:off x="5334068" y="360002"/>
            <a:ext cx="1523880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54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F08122-41E1-4B5F-88A4-379243EC1ABE}"/>
              </a:ext>
            </a:extLst>
          </p:cNvPr>
          <p:cNvSpPr/>
          <p:nvPr/>
        </p:nvSpPr>
        <p:spPr>
          <a:xfrm>
            <a:off x="445699" y="2134908"/>
            <a:ext cx="113006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прилозима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налазити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подаци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обавезна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испитивач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свакога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поновити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одељку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копије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коришћених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упитника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обрасце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сагласности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употребљене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информативне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одобрења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Такође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податке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кориштени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илустрацију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графова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нпр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секуларни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трендови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преваленције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болести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спадају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подручје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међутим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спречава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одбацивање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суштинских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података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због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страха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прекорачења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F8A34B-1519-4264-B565-6199017489C4}"/>
              </a:ext>
            </a:extLst>
          </p:cNvPr>
          <p:cNvSpPr/>
          <p:nvPr/>
        </p:nvSpPr>
        <p:spPr>
          <a:xfrm>
            <a:off x="5491515" y="360002"/>
            <a:ext cx="1208985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Прилози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9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BC3590-AB70-4B3E-8F93-5957233D14B0}"/>
              </a:ext>
            </a:extLst>
          </p:cNvPr>
          <p:cNvSpPr/>
          <p:nvPr/>
        </p:nvSpPr>
        <p:spPr>
          <a:xfrm>
            <a:off x="290423" y="1941557"/>
            <a:ext cx="11611154" cy="2862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стручном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часопису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циљ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ширење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занимљивих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налаза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насталих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Дужина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често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уредника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часописа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2.000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6000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зависно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врсте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подноси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жељених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часописа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Оригинални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обично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дозвољен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мишљења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поднета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стицање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академске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дипломе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пружити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публикација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погодних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путописе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336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B6F224-FA44-4926-A8C4-B1908332CF57}"/>
              </a:ext>
            </a:extLst>
          </p:cNvPr>
          <p:cNvSpPr txBox="1"/>
          <p:nvPr/>
        </p:nvSpPr>
        <p:spPr>
          <a:xfrm rot="10800000" flipH="1" flipV="1">
            <a:off x="3225192" y="287337"/>
            <a:ext cx="5741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ЛИТЕРАТУРА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6EAB46-14D1-47B1-8B17-A493427BE195}"/>
              </a:ext>
            </a:extLst>
          </p:cNvPr>
          <p:cNvSpPr/>
          <p:nvPr/>
        </p:nvSpPr>
        <p:spPr>
          <a:xfrm>
            <a:off x="207831" y="610787"/>
            <a:ext cx="4528071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/>
              <a:t>1: Attard N. WASP (Write a Scientific Paper): Writing an academic research</a:t>
            </a:r>
            <a:r>
              <a:rPr lang="sr-Cyrl-RS" sz="900" dirty="0"/>
              <a:t> </a:t>
            </a:r>
            <a:r>
              <a:rPr lang="en-US" sz="900" dirty="0"/>
              <a:t>proposal. Early Hum Dev. 2018 Aug;123:39-41.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  <a:r>
              <a:rPr lang="sr-Cyrl-RS" sz="900" dirty="0"/>
              <a:t> </a:t>
            </a:r>
            <a:r>
              <a:rPr lang="en-US" sz="900" dirty="0"/>
              <a:t>10.1016/j.earlhumdev.2018.04.011. </a:t>
            </a:r>
            <a:r>
              <a:rPr lang="en-US" sz="900" dirty="0" err="1"/>
              <a:t>Epub</a:t>
            </a:r>
            <a:r>
              <a:rPr lang="en-US" sz="900" dirty="0"/>
              <a:t> 2018 Jun 20. PMID: 29691091.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2: </a:t>
            </a:r>
            <a:r>
              <a:rPr lang="en-US" sz="900" dirty="0" err="1"/>
              <a:t>Cuschieri</a:t>
            </a:r>
            <a:r>
              <a:rPr lang="en-US" sz="900" dirty="0"/>
              <a:t> S, </a:t>
            </a:r>
            <a:r>
              <a:rPr lang="en-US" sz="900" dirty="0" err="1"/>
              <a:t>Grech</a:t>
            </a:r>
            <a:r>
              <a:rPr lang="en-US" sz="900" dirty="0"/>
              <a:t> V, Savona-Ventura C. WASP (Write a Scientific Paper):</a:t>
            </a:r>
            <a:r>
              <a:rPr lang="sr-Cyrl-RS" sz="900" dirty="0"/>
              <a:t> </a:t>
            </a:r>
            <a:r>
              <a:rPr lang="en-US" sz="900" dirty="0"/>
              <a:t>Structuring a scientific paper. Early Hum Dev. 2019 Jan;128:114-117.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  <a:r>
              <a:rPr lang="sr-Cyrl-RS" sz="900" dirty="0"/>
              <a:t> </a:t>
            </a:r>
            <a:r>
              <a:rPr lang="en-US" sz="900" dirty="0"/>
              <a:t>10.1016/j.earlhumdev.2018.09.011. </a:t>
            </a:r>
            <a:r>
              <a:rPr lang="en-US" sz="900" dirty="0" err="1"/>
              <a:t>Epub</a:t>
            </a:r>
            <a:r>
              <a:rPr lang="en-US" sz="900" dirty="0"/>
              <a:t> 2018 Sep 18. PMID: 30236948.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3: Duke T. How to do a postgraduate research project and write a minor thesis.</a:t>
            </a:r>
          </a:p>
          <a:p>
            <a:pPr algn="just"/>
            <a:r>
              <a:rPr lang="en-US" sz="900" dirty="0"/>
              <a:t>Arch Dis Child. 2018 Sep;103(9):820-827. </a:t>
            </a:r>
            <a:r>
              <a:rPr lang="en-US" sz="900" dirty="0" err="1"/>
              <a:t>doi</a:t>
            </a:r>
            <a:r>
              <a:rPr lang="en-US" sz="900" dirty="0"/>
              <a:t>: 10.1136/archdischild-2018-315340.</a:t>
            </a:r>
          </a:p>
          <a:p>
            <a:pPr algn="just"/>
            <a:r>
              <a:rPr lang="en-US" sz="900" dirty="0" err="1"/>
              <a:t>Epub</a:t>
            </a:r>
            <a:r>
              <a:rPr lang="en-US" sz="900" dirty="0"/>
              <a:t> 2018 May 26. PMID: 29804055.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4: </a:t>
            </a:r>
            <a:r>
              <a:rPr lang="en-US" sz="900" dirty="0" err="1"/>
              <a:t>Grech</a:t>
            </a:r>
            <a:r>
              <a:rPr lang="en-US" sz="900" dirty="0"/>
              <a:t> V, </a:t>
            </a:r>
            <a:r>
              <a:rPr lang="en-US" sz="900" dirty="0" err="1"/>
              <a:t>Cuschieri</a:t>
            </a:r>
            <a:r>
              <a:rPr lang="en-US" sz="900" dirty="0"/>
              <a:t> S. Write a scientific paper (WASP) - a career-critical</a:t>
            </a:r>
          </a:p>
          <a:p>
            <a:pPr algn="just"/>
            <a:r>
              <a:rPr lang="en-US" sz="900" dirty="0"/>
              <a:t>skill. Early Hum Dev. 2018 Feb;117:96-97. </a:t>
            </a:r>
            <a:r>
              <a:rPr lang="en-US" sz="900" dirty="0" err="1"/>
              <a:t>doi</a:t>
            </a:r>
            <a:r>
              <a:rPr lang="en-US" sz="900" dirty="0"/>
              <a:t>: 10.1016/j.earlhumdev.2018.01.001.</a:t>
            </a:r>
          </a:p>
          <a:p>
            <a:pPr algn="just"/>
            <a:r>
              <a:rPr lang="en-US" sz="900" dirty="0" err="1"/>
              <a:t>Epub</a:t>
            </a:r>
            <a:r>
              <a:rPr lang="en-US" sz="900" dirty="0"/>
              <a:t> 2018 Feb 1. PMID: 29361328.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5: </a:t>
            </a:r>
            <a:r>
              <a:rPr lang="en-US" sz="900" dirty="0" err="1"/>
              <a:t>Cuschieri</a:t>
            </a:r>
            <a:r>
              <a:rPr lang="en-US" sz="900" dirty="0"/>
              <a:t> S, </a:t>
            </a:r>
            <a:r>
              <a:rPr lang="en-US" sz="900" dirty="0" err="1"/>
              <a:t>Grech</a:t>
            </a:r>
            <a:r>
              <a:rPr lang="en-US" sz="900" dirty="0"/>
              <a:t> V. Write a Scientific Paper (WASP) - what can I publish</a:t>
            </a:r>
          </a:p>
          <a:p>
            <a:pPr algn="just"/>
            <a:r>
              <a:rPr lang="en-US" sz="900" dirty="0"/>
              <a:t>(2)? Hierarchies of evidence. Early Hum Dev. 2019 Feb;129:84-86.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10.1016/j.earlhumdev.2018.12.004. </a:t>
            </a:r>
            <a:r>
              <a:rPr lang="en-US" sz="900" dirty="0" err="1"/>
              <a:t>Epub</a:t>
            </a:r>
            <a:r>
              <a:rPr lang="en-US" sz="900" dirty="0"/>
              <a:t> 2018 Dec 8. PMID: 30528046.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6: Sant M. WASP (Write a Scientific Paper): Qualitative research and evidence</a:t>
            </a:r>
          </a:p>
          <a:p>
            <a:pPr algn="just"/>
            <a:r>
              <a:rPr lang="en-US" sz="900" dirty="0"/>
              <a:t>based practice: implications and contributions. Early Hum Dev. 2019</a:t>
            </a:r>
          </a:p>
          <a:p>
            <a:pPr algn="just"/>
            <a:r>
              <a:rPr lang="en-US" sz="900" dirty="0"/>
              <a:t>Jun;133:37-42. </a:t>
            </a:r>
            <a:r>
              <a:rPr lang="en-US" sz="900" dirty="0" err="1"/>
              <a:t>doi</a:t>
            </a:r>
            <a:r>
              <a:rPr lang="en-US" sz="900" dirty="0"/>
              <a:t>: 10.1016/j.earlhumdev.2019.03.009. </a:t>
            </a:r>
            <a:r>
              <a:rPr lang="en-US" sz="900" dirty="0" err="1"/>
              <a:t>Epub</a:t>
            </a:r>
            <a:r>
              <a:rPr lang="en-US" sz="900" dirty="0"/>
              <a:t> 2019 Apr 3. PMID:</a:t>
            </a:r>
          </a:p>
          <a:p>
            <a:pPr algn="just"/>
            <a:r>
              <a:rPr lang="en-US" sz="900" dirty="0"/>
              <a:t>30954328.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7: </a:t>
            </a:r>
            <a:r>
              <a:rPr lang="en-US" sz="900" dirty="0" err="1"/>
              <a:t>Barroga</a:t>
            </a:r>
            <a:r>
              <a:rPr lang="en-US" sz="900" dirty="0"/>
              <a:t> E, Vardaman M. Essential Components of Educational Programs on</a:t>
            </a:r>
          </a:p>
          <a:p>
            <a:pPr algn="just"/>
            <a:r>
              <a:rPr lang="en-US" sz="900" dirty="0"/>
              <a:t>Biomedical Writing, Editing, and Publishing. J Korean Med Sci. 2015</a:t>
            </a:r>
          </a:p>
          <a:p>
            <a:pPr algn="just"/>
            <a:r>
              <a:rPr lang="en-US" sz="900" dirty="0"/>
              <a:t>Oct;30(10):1381-7. </a:t>
            </a:r>
            <a:r>
              <a:rPr lang="en-US" sz="900" dirty="0" err="1"/>
              <a:t>doi</a:t>
            </a:r>
            <a:r>
              <a:rPr lang="en-US" sz="900" dirty="0"/>
              <a:t>: 10.3346/jkms.2015.30.10.1381. </a:t>
            </a:r>
            <a:r>
              <a:rPr lang="en-US" sz="900" dirty="0" err="1"/>
              <a:t>Epub</a:t>
            </a:r>
            <a:r>
              <a:rPr lang="en-US" sz="900" dirty="0"/>
              <a:t> 2015 Sep 12. PMID:</a:t>
            </a:r>
          </a:p>
          <a:p>
            <a:pPr algn="just"/>
            <a:r>
              <a:rPr lang="en-US" sz="900" dirty="0"/>
              <a:t>26425033; PMCID: PMC4575925.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8: </a:t>
            </a:r>
            <a:r>
              <a:rPr lang="en-US" sz="900" dirty="0" err="1"/>
              <a:t>Grech</a:t>
            </a:r>
            <a:r>
              <a:rPr lang="en-US" sz="900" dirty="0"/>
              <a:t> V. Write a Scientific Paper (WASP): Guidelines for reporting medical</a:t>
            </a:r>
          </a:p>
          <a:p>
            <a:pPr algn="just"/>
            <a:r>
              <a:rPr lang="en-US" sz="900" dirty="0"/>
              <a:t>research. Early Hum Dev. 2019 Jul;134:55-57.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10.1016/j.earlhumdev.2019.05.014. </a:t>
            </a:r>
            <a:r>
              <a:rPr lang="en-US" sz="900" dirty="0" err="1"/>
              <a:t>Epub</a:t>
            </a:r>
            <a:r>
              <a:rPr lang="en-US" sz="900" dirty="0"/>
              <a:t> 2019 May 25. PMID: 31138470.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9: </a:t>
            </a:r>
            <a:r>
              <a:rPr lang="en-US" sz="900" dirty="0" err="1"/>
              <a:t>Cuschieri</a:t>
            </a:r>
            <a:r>
              <a:rPr lang="en-US" sz="900" dirty="0"/>
              <a:t> S, </a:t>
            </a:r>
            <a:r>
              <a:rPr lang="en-US" sz="900" dirty="0" err="1"/>
              <a:t>Grech</a:t>
            </a:r>
            <a:r>
              <a:rPr lang="en-US" sz="900" dirty="0"/>
              <a:t> V, Savona-Ventura C. WASP (Write a Scientific Paper): How</a:t>
            </a:r>
          </a:p>
          <a:p>
            <a:pPr algn="just"/>
            <a:r>
              <a:rPr lang="en-US" sz="900" dirty="0"/>
              <a:t>to write a scientific thesis. Early Hum Dev. 2018 Dec;127:101-105.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10.1016/j.earlhumdev.2018.07.012. </a:t>
            </a:r>
            <a:r>
              <a:rPr lang="en-US" sz="900" dirty="0" err="1"/>
              <a:t>Epub</a:t>
            </a:r>
            <a:r>
              <a:rPr lang="en-US" sz="900" dirty="0"/>
              <a:t> 2018 Aug 4. PMID: 30086984.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10: </a:t>
            </a:r>
            <a:r>
              <a:rPr lang="en-US" sz="900" dirty="0" err="1"/>
              <a:t>Cuschieri</a:t>
            </a:r>
            <a:r>
              <a:rPr lang="en-US" sz="900" dirty="0"/>
              <a:t> S, </a:t>
            </a:r>
            <a:r>
              <a:rPr lang="en-US" sz="900" dirty="0" err="1"/>
              <a:t>Grech</a:t>
            </a:r>
            <a:r>
              <a:rPr lang="en-US" sz="900" dirty="0"/>
              <a:t> V, Calleja N. WASP (Write a Scientific Paper): The use of</a:t>
            </a:r>
          </a:p>
          <a:p>
            <a:pPr algn="just"/>
            <a:r>
              <a:rPr lang="en-US" sz="900" dirty="0"/>
              <a:t>bibliographic management software. Early Hum Dev. 2019 Jan;128:118-119.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10.1016/j.earlhumdev.2018.09.012. </a:t>
            </a:r>
            <a:r>
              <a:rPr lang="en-US" sz="900" dirty="0" err="1"/>
              <a:t>Epub</a:t>
            </a:r>
            <a:r>
              <a:rPr lang="en-US" sz="900" dirty="0"/>
              <a:t> 2018 Sep 18. PMID: 30241900.</a:t>
            </a:r>
          </a:p>
          <a:p>
            <a:pPr algn="just"/>
            <a:endParaRPr lang="en-US" sz="9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EA617E-4942-455B-955D-4FDA65C0F4CE}"/>
              </a:ext>
            </a:extLst>
          </p:cNvPr>
          <p:cNvSpPr/>
          <p:nvPr/>
        </p:nvSpPr>
        <p:spPr>
          <a:xfrm>
            <a:off x="6826370" y="1353851"/>
            <a:ext cx="4784785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/>
              <a:t>11: Saper CB. Academic publishing, part III: how to write a research paper (so</a:t>
            </a:r>
          </a:p>
          <a:p>
            <a:pPr algn="just"/>
            <a:r>
              <a:rPr lang="en-US" sz="900" dirty="0"/>
              <a:t>that it will be accepted) in a high-quality journal. Ann Neurol. 2015</a:t>
            </a:r>
          </a:p>
          <a:p>
            <a:pPr algn="just"/>
            <a:r>
              <a:rPr lang="en-US" sz="900" dirty="0"/>
              <a:t>Jan;77(1):8-12. </a:t>
            </a:r>
            <a:r>
              <a:rPr lang="en-US" sz="900" dirty="0" err="1"/>
              <a:t>doi</a:t>
            </a:r>
            <a:r>
              <a:rPr lang="en-US" sz="900" dirty="0"/>
              <a:t>: 10.1002/ana.24317. </a:t>
            </a:r>
            <a:r>
              <a:rPr lang="en-US" sz="900" dirty="0" err="1"/>
              <a:t>Epub</a:t>
            </a:r>
            <a:r>
              <a:rPr lang="en-US" sz="900" dirty="0"/>
              <a:t> 2014 Dec 12. PMID: 25423893.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12: </a:t>
            </a:r>
            <a:r>
              <a:rPr lang="en-US" sz="900" dirty="0" err="1"/>
              <a:t>Cuschieri</a:t>
            </a:r>
            <a:r>
              <a:rPr lang="en-US" sz="900" dirty="0"/>
              <a:t> S, </a:t>
            </a:r>
            <a:r>
              <a:rPr lang="en-US" sz="900" dirty="0" err="1"/>
              <a:t>Grech</a:t>
            </a:r>
            <a:r>
              <a:rPr lang="en-US" sz="900" dirty="0"/>
              <a:t> V, Savona-Ventura C. WASP (Write a Scientific Paper):</a:t>
            </a:r>
          </a:p>
          <a:p>
            <a:pPr algn="just"/>
            <a:r>
              <a:rPr lang="en-US" sz="900" dirty="0"/>
              <a:t>Writing for the media. Early Hum Dev. 2018 Oct;125:60-62.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10.1016/j.earlhumdev.2018.06.008. </a:t>
            </a:r>
            <a:r>
              <a:rPr lang="en-US" sz="900" dirty="0" err="1"/>
              <a:t>Epub</a:t>
            </a:r>
            <a:r>
              <a:rPr lang="en-US" sz="900" dirty="0"/>
              <a:t> 2018 Jun 20. PMID: 29935917.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13: </a:t>
            </a:r>
            <a:r>
              <a:rPr lang="en-US" sz="900" dirty="0" err="1"/>
              <a:t>Saunderlin</a:t>
            </a:r>
            <a:r>
              <a:rPr lang="en-US" sz="900" dirty="0"/>
              <a:t> G. Writing a research proposal: the critical first step for</a:t>
            </a:r>
          </a:p>
          <a:p>
            <a:pPr algn="just"/>
            <a:r>
              <a:rPr lang="en-US" sz="900" dirty="0"/>
              <a:t>successful clinical research. Gastroenterol </a:t>
            </a:r>
            <a:r>
              <a:rPr lang="en-US" sz="900" dirty="0" err="1"/>
              <a:t>Nurs</a:t>
            </a:r>
            <a:r>
              <a:rPr lang="en-US" sz="900" dirty="0"/>
              <a:t>. 1994 Sep-Oct;17(2):48-56.</a:t>
            </a:r>
          </a:p>
          <a:p>
            <a:pPr algn="just"/>
            <a:r>
              <a:rPr lang="en-US" sz="900" dirty="0"/>
              <a:t>PMID: 7981258.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14: </a:t>
            </a:r>
            <a:r>
              <a:rPr lang="en-US" sz="900" dirty="0" err="1"/>
              <a:t>Maranhão</a:t>
            </a:r>
            <a:r>
              <a:rPr lang="en-US" sz="900" dirty="0"/>
              <a:t>-Filho P. Suggestions for authors of medical articles. </a:t>
            </a:r>
            <a:r>
              <a:rPr lang="en-US" sz="900" dirty="0" err="1"/>
              <a:t>Arq</a:t>
            </a:r>
            <a:endParaRPr lang="en-US" sz="900" dirty="0"/>
          </a:p>
          <a:p>
            <a:pPr algn="just"/>
            <a:r>
              <a:rPr lang="en-US" sz="900" dirty="0" err="1"/>
              <a:t>Neuropsiquiatr</a:t>
            </a:r>
            <a:r>
              <a:rPr lang="en-US" sz="900" dirty="0"/>
              <a:t>. 2017 Feb;75(2):114-116. </a:t>
            </a:r>
            <a:r>
              <a:rPr lang="en-US" sz="900" dirty="0" err="1"/>
              <a:t>doi</a:t>
            </a:r>
            <a:r>
              <a:rPr lang="en-US" sz="900" dirty="0"/>
              <a:t>: 10.1590/0004-282X20160197. PMID:</a:t>
            </a:r>
          </a:p>
          <a:p>
            <a:pPr algn="just"/>
            <a:r>
              <a:rPr lang="en-US" sz="900" dirty="0"/>
              <a:t>28226081.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15: </a:t>
            </a:r>
            <a:r>
              <a:rPr lang="en-US" sz="900" dirty="0" err="1"/>
              <a:t>Grech</a:t>
            </a:r>
            <a:r>
              <a:rPr lang="en-US" sz="900" dirty="0"/>
              <a:t> V. WASP (Write a Scientific Paper): Presenting scientific work. Early</a:t>
            </a:r>
          </a:p>
          <a:p>
            <a:pPr algn="just"/>
            <a:r>
              <a:rPr lang="en-US" sz="900" dirty="0"/>
              <a:t>Hum Dev. 2018 Oct;125:49-50. </a:t>
            </a:r>
            <a:r>
              <a:rPr lang="en-US" sz="900" dirty="0" err="1"/>
              <a:t>doi</a:t>
            </a:r>
            <a:r>
              <a:rPr lang="en-US" sz="900" dirty="0"/>
              <a:t>: 10.1016/j.earlhumdev.2018.06.004. </a:t>
            </a:r>
            <a:r>
              <a:rPr lang="en-US" sz="900" dirty="0" err="1"/>
              <a:t>Epub</a:t>
            </a:r>
            <a:r>
              <a:rPr lang="en-US" sz="900" dirty="0"/>
              <a:t> 2018</a:t>
            </a:r>
          </a:p>
          <a:p>
            <a:pPr algn="just"/>
            <a:r>
              <a:rPr lang="en-US" sz="900" dirty="0"/>
              <a:t>Jun 21. PMID: 29937095.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16: Wisdom JP, Riley H, Myers N. Recommendations for Writing Successful Grant</a:t>
            </a:r>
          </a:p>
          <a:p>
            <a:pPr algn="just"/>
            <a:r>
              <a:rPr lang="en-US" sz="900" dirty="0"/>
              <a:t>Proposals: An Information Synthesis. </a:t>
            </a:r>
            <a:r>
              <a:rPr lang="en-US" sz="900" dirty="0" err="1"/>
              <a:t>Acad</a:t>
            </a:r>
            <a:r>
              <a:rPr lang="en-US" sz="900" dirty="0"/>
              <a:t> Med. 2015 Dec;90(12):1720-5.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10.1097/ACM.0000000000000811. PMID: 26200582.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17: Kahn RA, Conn GL, </a:t>
            </a:r>
            <a:r>
              <a:rPr lang="en-US" sz="900" dirty="0" err="1"/>
              <a:t>Pavlath</a:t>
            </a:r>
            <a:r>
              <a:rPr lang="en-US" sz="900" dirty="0"/>
              <a:t> GK, Corbett AH. Use of a Grant Writing Class in</a:t>
            </a:r>
          </a:p>
          <a:p>
            <a:pPr algn="just"/>
            <a:r>
              <a:rPr lang="en-US" sz="900" dirty="0"/>
              <a:t>Training PhD Students. Traffic. 2016 Jul;17(7):803-14. </a:t>
            </a:r>
            <a:r>
              <a:rPr lang="en-US" sz="900" dirty="0" err="1"/>
              <a:t>doi</a:t>
            </a:r>
            <a:r>
              <a:rPr lang="en-US" sz="900" dirty="0"/>
              <a:t>: 10.1111/tra.12398.</a:t>
            </a:r>
          </a:p>
          <a:p>
            <a:pPr algn="just"/>
            <a:r>
              <a:rPr lang="en-US" sz="900" dirty="0" err="1"/>
              <a:t>Epub</a:t>
            </a:r>
            <a:r>
              <a:rPr lang="en-US" sz="900" dirty="0"/>
              <a:t> 2016 May 3. PMID: 27061800.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18: Collins S, Gemayel R, </a:t>
            </a:r>
            <a:r>
              <a:rPr lang="en-US" sz="900" dirty="0" err="1"/>
              <a:t>Chenette</a:t>
            </a:r>
            <a:r>
              <a:rPr lang="en-US" sz="900" dirty="0"/>
              <a:t> EJ. Avoiding common pitfalls of manuscript</a:t>
            </a:r>
          </a:p>
          <a:p>
            <a:pPr algn="just"/>
            <a:r>
              <a:rPr lang="en-US" sz="900" dirty="0"/>
              <a:t>and figure preparation. FEBS J. 2017 May;284(9):1262-1266. </a:t>
            </a:r>
            <a:r>
              <a:rPr lang="en-US" sz="900" dirty="0" err="1"/>
              <a:t>doi</a:t>
            </a:r>
            <a:r>
              <a:rPr lang="en-US" sz="900" dirty="0"/>
              <a:t>:</a:t>
            </a:r>
          </a:p>
          <a:p>
            <a:pPr algn="just"/>
            <a:r>
              <a:rPr lang="en-US" sz="900" dirty="0"/>
              <a:t>10.1111/febs.14020. PMID: 28463425.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19: Swenson MM. Essential elements in a qualitative dissertation proposal. J</a:t>
            </a:r>
          </a:p>
          <a:p>
            <a:pPr algn="just"/>
            <a:r>
              <a:rPr lang="en-US" sz="900" dirty="0" err="1"/>
              <a:t>Nurs</a:t>
            </a:r>
            <a:r>
              <a:rPr lang="en-US" sz="900" dirty="0"/>
              <a:t> Educ. 1996 Apr;35(4):188-90. PMID: 8830138.</a:t>
            </a:r>
          </a:p>
          <a:p>
            <a:pPr algn="just"/>
            <a:endParaRPr lang="en-US" sz="900" dirty="0"/>
          </a:p>
          <a:p>
            <a:pPr algn="just"/>
            <a:r>
              <a:rPr lang="en-US" sz="900" dirty="0"/>
              <a:t>20: Walker S. Writing your postgraduate dissertation: a basic framework. J R Nav</a:t>
            </a:r>
          </a:p>
          <a:p>
            <a:pPr algn="just"/>
            <a:r>
              <a:rPr lang="en-US" sz="900" dirty="0"/>
              <a:t>Med Serv. 2009;95(2):92-6. PMID: 19839386.</a:t>
            </a:r>
          </a:p>
        </p:txBody>
      </p:sp>
    </p:spTree>
    <p:extLst>
      <p:ext uri="{BB962C8B-B14F-4D97-AF65-F5344CB8AC3E}">
        <p14:creationId xmlns:p14="http://schemas.microsoft.com/office/powerpoint/2010/main" val="3071037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34B206-95D9-4FA7-8534-966BC5AA914D}"/>
              </a:ext>
            </a:extLst>
          </p:cNvPr>
          <p:cNvSpPr/>
          <p:nvPr/>
        </p:nvSpPr>
        <p:spPr>
          <a:xfrm>
            <a:off x="287547" y="1197448"/>
            <a:ext cx="11616906" cy="4935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академски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одговори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углавном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започиње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еђивањем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факултету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одређеним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методологијом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поткрепљено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прегледом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релевантне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омогућава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постављање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питања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Једном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предузме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заврши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оцењивање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обављеног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прикупе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сазнања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оквиру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шире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слике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постојећег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захтева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оригиналности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заснива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критичкој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постојећих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гледишта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Сваки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универзитет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прописе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дужину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корисно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писац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позива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претходне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прихватио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факултет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добио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преферираном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стилу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публикацијама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захтева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веома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тачно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референцирање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избегавање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намерног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ненамерног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плагирања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докторат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охрабрују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покушају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часописима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рецензијом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подношења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Успешно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објављивање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ојачаће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јер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даје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креди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билите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квалитету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нивоу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извршених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истраживања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кроз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поступак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рецензирања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20B713-2733-4931-A76A-6146D002854B}"/>
              </a:ext>
            </a:extLst>
          </p:cNvPr>
          <p:cNvSpPr/>
          <p:nvPr/>
        </p:nvSpPr>
        <p:spPr>
          <a:xfrm>
            <a:off x="4362096" y="221975"/>
            <a:ext cx="3467809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Теза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истраживачки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рукопис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185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D7993CB-4D14-4ECA-95C6-3835E633FA7F}"/>
              </a:ext>
            </a:extLst>
          </p:cNvPr>
          <p:cNvSpPr/>
          <p:nvPr/>
        </p:nvSpPr>
        <p:spPr>
          <a:xfrm>
            <a:off x="327805" y="1896914"/>
            <a:ext cx="11533516" cy="3327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октор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ска теза, у највећем броју случајева,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произаћи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истраживања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у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следећим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областима медицинских наука: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а) 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Базичне медицинске науке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б)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Методологија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ц)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Дијагности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д) 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ерапиј</a:t>
            </a:r>
            <a:r>
              <a:rPr lang="sr-Cyrl-R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менаџмент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е)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Епидемиологија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69A642-87F2-4490-BD4F-B32F1DA16150}"/>
              </a:ext>
            </a:extLst>
          </p:cNvPr>
          <p:cNvSpPr txBox="1"/>
          <p:nvPr/>
        </p:nvSpPr>
        <p:spPr>
          <a:xfrm>
            <a:off x="3342737" y="543463"/>
            <a:ext cx="5503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Области истраживања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86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840533D-9629-4F38-A14D-1C9E6B94C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263" y="276045"/>
            <a:ext cx="2314575" cy="64674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D86E29-F7CD-48E4-92A7-80C8DAEC4669}"/>
              </a:ext>
            </a:extLst>
          </p:cNvPr>
          <p:cNvSpPr txBox="1"/>
          <p:nvPr/>
        </p:nvSpPr>
        <p:spPr>
          <a:xfrm>
            <a:off x="577969" y="276045"/>
            <a:ext cx="381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Припрема за израду тезе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874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2C860C-1AF4-49FA-B42C-32C8D962DD02}"/>
              </a:ext>
            </a:extLst>
          </p:cNvPr>
          <p:cNvSpPr/>
          <p:nvPr/>
        </p:nvSpPr>
        <p:spPr>
          <a:xfrm>
            <a:off x="337868" y="454243"/>
            <a:ext cx="11516264" cy="5356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/докторске дисертације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двадесетом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већина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универзитета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усвојила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стандардизовану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познату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„ИМРАД“ -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дискусија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Introduction, Methods, Results and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Latn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Стога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сличн</a:t>
            </a:r>
            <a:r>
              <a:rPr lang="sr-Latn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већину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универзитета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институција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Препоручени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докторске дисертације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следећи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Предговор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Увод</a:t>
            </a:r>
            <a:r>
              <a:rPr lang="sr-Cyrl-R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Материјали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укључујући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статистичку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анализу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Дискусија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Закључци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Референце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Додаци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0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>
            <a:extLst>
              <a:ext uri="{FF2B5EF4-FFF2-40B4-BE49-F238E27FC236}">
                <a16:creationId xmlns:a16="http://schemas.microsoft.com/office/drawing/2014/main" id="{D0C4B49C-7236-4208-95CD-C82153E686FE}"/>
              </a:ext>
            </a:extLst>
          </p:cNvPr>
          <p:cNvSpPr/>
          <p:nvPr/>
        </p:nvSpPr>
        <p:spPr>
          <a:xfrm>
            <a:off x="2393950" y="1369115"/>
            <a:ext cx="7404100" cy="5232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2A59B0-E853-4C2B-8BAD-9270AFD49F35}"/>
              </a:ext>
            </a:extLst>
          </p:cNvPr>
          <p:cNvSpPr/>
          <p:nvPr/>
        </p:nvSpPr>
        <p:spPr>
          <a:xfrm>
            <a:off x="4066630" y="256485"/>
            <a:ext cx="4058740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тезе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/докторске дисертације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74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275379-D96A-42BF-AC62-9FF68F715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48" y="0"/>
            <a:ext cx="416181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B54BF3-9388-4F29-9071-EDF22AEB0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867" y="0"/>
            <a:ext cx="4504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5400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84036_DIGITAL ION DESIGN_SL_V1.pptx" id="{AD58A1CE-E9E9-4C2E-83A0-65FD4522F93A}" vid="{1E9553B9-AA04-4A15-9836-1E06682578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D333AA69-F09C-4769-984A-89F3144473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AFC1D2-5B3D-4F0D-B2A2-5006A0EB9B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C54328-0E3E-40FC-9B9C-E60E585EE03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Digital Ion design</Template>
  <TotalTime>0</TotalTime>
  <Words>4072</Words>
  <Application>Microsoft Office PowerPoint</Application>
  <PresentationFormat>Widescreen</PresentationFormat>
  <Paragraphs>216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Wingdings 3</vt:lpstr>
      <vt:lpstr>Ion</vt:lpstr>
      <vt:lpstr>МЕТОДОЛОГИЈА ПИСАЊА НАУЧОГ РАДА/ДОКТОРСКЕ ДИСЕРТАЦИЈЕ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2020-04-11T08:46:41Z</dcterms:created>
  <dcterms:modified xsi:type="dcterms:W3CDTF">2020-04-14T19:41:01Z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